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85" r:id="rId5"/>
    <p:sldId id="284" r:id="rId6"/>
    <p:sldId id="305" r:id="rId7"/>
    <p:sldId id="286" r:id="rId8"/>
    <p:sldId id="287" r:id="rId9"/>
    <p:sldId id="288" r:id="rId10"/>
    <p:sldId id="304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299" r:id="rId22"/>
    <p:sldId id="291" r:id="rId23"/>
    <p:sldId id="303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256"/>
            <p14:sldId id="259"/>
            <p14:sldId id="283"/>
            <p14:sldId id="285"/>
            <p14:sldId id="284"/>
            <p14:sldId id="305"/>
            <p14:sldId id="286"/>
            <p14:sldId id="287"/>
            <p14:sldId id="288"/>
            <p14:sldId id="304"/>
            <p14:sldId id="290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  <p14:sldId id="29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A36B4F"/>
    <a:srgbClr val="002C5F"/>
    <a:srgbClr val="E63312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0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Calibri Light" panose="020F0302020204030204" pitchFamily="34" charset="0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br>
              <a:rPr lang="en-US" dirty="0" smtClean="0"/>
            </a:br>
            <a:r>
              <a:rPr lang="en-US" dirty="0" smtClean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DD, Year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+mn-lt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 smtClean="0"/>
              <a:t>Optional subheading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January 30, 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January 30, 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January 30, 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021" y="1324741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Application </a:t>
            </a:r>
            <a:r>
              <a:rPr lang="ru-RU" altLang="ko-KR" sz="3200" dirty="0" err="1" smtClean="0">
                <a:latin typeface="Calibri" panose="020F0502020204030204" pitchFamily="34" charset="0"/>
                <a:ea typeface="Hyundai Sans Head" pitchFamily="34" charset="0"/>
              </a:rPr>
              <a:t>form</a:t>
            </a:r>
            <a:r>
              <a:rPr lang="en-US" altLang="ko-KR" sz="3200" dirty="0" smtClean="0">
                <a:latin typeface="Calibri" panose="020F0502020204030204" pitchFamily="34" charset="0"/>
                <a:ea typeface="Hyundai Sans Head" pitchFamily="34" charset="0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Calibri" panose="020F0502020204030204" pitchFamily="34" charset="0"/>
                <a:ea typeface="Hyundai Sans Head" pitchFamily="34" charset="0"/>
              </a:rPr>
              <a:t>08.06.18</a:t>
            </a:r>
            <a:endParaRPr lang="ru-RU" altLang="ko-KR" sz="3200" dirty="0">
              <a:solidFill>
                <a:schemeClr val="bg1"/>
              </a:solidFill>
              <a:latin typeface="Calibri" panose="020F0502020204030204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8197"/>
              </p:ext>
            </p:extLst>
          </p:nvPr>
        </p:nvGraphicFramePr>
        <p:xfrm>
          <a:off x="837514" y="3717032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/>
                <a:gridCol w="4161292"/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</a:t>
            </a:r>
            <a:r>
              <a:rPr lang="ru-RU" sz="2400" dirty="0" smtClean="0"/>
              <a:t>план</a:t>
            </a:r>
            <a:r>
              <a:rPr lang="en-US" sz="2400" dirty="0" smtClean="0"/>
              <a:t> / Business </a:t>
            </a:r>
            <a:r>
              <a:rPr lang="en-US" sz="2400" dirty="0"/>
              <a:t>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69610"/>
              </p:ext>
            </p:extLst>
          </p:nvPr>
        </p:nvGraphicFramePr>
        <p:xfrm>
          <a:off x="249620" y="779562"/>
          <a:ext cx="4368486" cy="4045097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4275"/>
              </p:ext>
            </p:extLst>
          </p:nvPr>
        </p:nvGraphicFramePr>
        <p:xfrm>
          <a:off x="247334" y="4933166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чистая прибыль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периода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8240"/>
              </p:ext>
            </p:extLst>
          </p:nvPr>
        </p:nvGraphicFramePr>
        <p:xfrm>
          <a:off x="4736976" y="787565"/>
          <a:ext cx="4680521" cy="5449751"/>
        </p:xfrm>
        <a:graphic>
          <a:graphicData uri="http://schemas.openxmlformats.org/drawingml/2006/table">
            <a:tbl>
              <a:tblPr/>
              <a:tblGrid>
                <a:gridCol w="2666912"/>
                <a:gridCol w="671203"/>
                <a:gridCol w="671203"/>
                <a:gridCol w="671203"/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Application </a:t>
            </a:r>
            <a:r>
              <a:rPr lang="ru-RU" sz="2400" dirty="0" err="1" smtClean="0"/>
              <a:t>details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 предложении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07880"/>
              </p:ext>
            </p:extLst>
          </p:nvPr>
        </p:nvGraphicFramePr>
        <p:xfrm>
          <a:off x="272480" y="759038"/>
          <a:ext cx="9360000" cy="5418341"/>
        </p:xfrm>
        <a:graphic>
          <a:graphicData uri="http://schemas.openxmlformats.org/drawingml/2006/table">
            <a:tbl>
              <a:tblPr/>
              <a:tblGrid>
                <a:gridCol w="1039789"/>
                <a:gridCol w="3280028"/>
                <a:gridCol w="5040183"/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24286"/>
              </p:ext>
            </p:extLst>
          </p:nvPr>
        </p:nvGraphicFramePr>
        <p:xfrm>
          <a:off x="4664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/>
                <a:gridCol w="1284198"/>
                <a:gridCol w="1273729"/>
                <a:gridCol w="1134141"/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Russia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России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908720"/>
            <a:ext cx="9243896" cy="46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>
            <a:endCxn id="20" idx="2"/>
          </p:cNvCxnSpPr>
          <p:nvPr/>
        </p:nvCxnSpPr>
        <p:spPr>
          <a:xfrm>
            <a:off x="8219358" y="3098815"/>
            <a:ext cx="634075" cy="97795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542" y="2842181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Moscow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628" y="285807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1200 km</a:t>
            </a:r>
            <a:endParaRPr lang="ru-RU" sz="14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6811" y="2466346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31881" y="2842181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1052" y="2888848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6122" y="3223126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885" y="2466345"/>
            <a:ext cx="1000595" cy="24622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0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51356" y="3007102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416" y="3676080"/>
            <a:ext cx="3658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Ufa</a:t>
            </a:r>
          </a:p>
        </p:txBody>
      </p:sp>
      <p:sp>
        <p:nvSpPr>
          <p:cNvPr id="20" name="Овал 19"/>
          <p:cNvSpPr/>
          <p:nvPr/>
        </p:nvSpPr>
        <p:spPr>
          <a:xfrm>
            <a:off x="8853434" y="4015214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6688" y="1330011"/>
            <a:ext cx="4603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Perm</a:t>
            </a:r>
          </a:p>
        </p:txBody>
      </p:sp>
      <p:sp>
        <p:nvSpPr>
          <p:cNvPr id="22" name="Овал 21"/>
          <p:cNvSpPr/>
          <p:nvPr/>
        </p:nvSpPr>
        <p:spPr>
          <a:xfrm>
            <a:off x="9009451" y="1638950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258365" y="1762061"/>
            <a:ext cx="751087" cy="130659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364603" y="3098814"/>
            <a:ext cx="6780543" cy="1858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7881701">
            <a:off x="8165034" y="1984758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320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3415510">
            <a:off x="8298822" y="316164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468" y="4858402"/>
            <a:ext cx="5666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Необходимо указать расстояния до ближайших городов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972627" y="1654464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9" y="764704"/>
            <a:ext cx="9061165" cy="54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City</a:t>
            </a:r>
            <a:r>
              <a:rPr lang="ru-RU" sz="2400" dirty="0"/>
              <a:t> </a:t>
            </a:r>
            <a:r>
              <a:rPr lang="ru-RU" sz="2400" dirty="0" err="1"/>
              <a:t>Map</a:t>
            </a:r>
            <a:r>
              <a:rPr lang="ru-RU" sz="2400" dirty="0"/>
              <a:t>/Карта города </a:t>
            </a:r>
            <a:r>
              <a:rPr lang="ru-RU" sz="2000" dirty="0"/>
              <a:t>(также нанесите расположение других брендов)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174747" y="1813830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381" y="971469"/>
            <a:ext cx="2340260" cy="1015663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расстояния от места нахождения здания по заявке до Ближайших существующих центров</a:t>
            </a:r>
          </a:p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Х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ендэ и </a:t>
            </a:r>
            <a:r>
              <a:rPr lang="ru-RU" sz="12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Киа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  <a:endParaRPr lang="ru-RU" sz="12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Выноска 2 30"/>
          <p:cNvSpPr/>
          <p:nvPr/>
        </p:nvSpPr>
        <p:spPr>
          <a:xfrm>
            <a:off x="2712622" y="5443516"/>
            <a:ext cx="2246298" cy="561656"/>
          </a:xfrm>
          <a:prstGeom prst="borderCallout2">
            <a:avLst>
              <a:gd name="adj1" fmla="val 21235"/>
              <a:gd name="adj2" fmla="val 100317"/>
              <a:gd name="adj3" fmla="val -78483"/>
              <a:gd name="adj4" fmla="val 131396"/>
              <a:gd name="adj5" fmla="val -330711"/>
              <a:gd name="adj6" fmla="val 133042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lt1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958920" y="3571308"/>
            <a:ext cx="687422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1968" y="325244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498902" y="3571308"/>
            <a:ext cx="147441" cy="504056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7107353">
            <a:off x="5215375" y="362522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737722" y="1987132"/>
            <a:ext cx="307241" cy="1573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4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0460" r="333" b="5002"/>
          <a:stretch/>
        </p:blipFill>
        <p:spPr bwMode="auto">
          <a:xfrm>
            <a:off x="324665" y="829271"/>
            <a:ext cx="9360000" cy="51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District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района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094905" y="3976199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8537169">
            <a:off x="82812" y="3802048"/>
            <a:ext cx="2365927" cy="348295"/>
          </a:xfrm>
          <a:prstGeom prst="leftArrow">
            <a:avLst>
              <a:gd name="adj1" fmla="val 76120"/>
              <a:gd name="adj2" fmla="val 5927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Левый берег </a:t>
            </a:r>
            <a:r>
              <a:rPr lang="en-US" sz="1600" dirty="0" smtClean="0"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latin typeface="Calibri Light" panose="020F0302020204030204" pitchFamily="34" charset="0"/>
              </a:rPr>
              <a:t>км)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26046">
            <a:off x="6523654" y="5002589"/>
            <a:ext cx="2869012" cy="320400"/>
          </a:xfrm>
          <a:prstGeom prst="rightArrow">
            <a:avLst>
              <a:gd name="adj1" fmla="val 74033"/>
              <a:gd name="adj2" fmla="val 71761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Бердск, Искитим, Барнаул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879974" y="5229722"/>
            <a:ext cx="1404156" cy="303075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345367"/>
              <a:gd name="adj6" fmla="val 174057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19" name="Стрелка влево 18"/>
          <p:cNvSpPr/>
          <p:nvPr/>
        </p:nvSpPr>
        <p:spPr>
          <a:xfrm rot="2136286">
            <a:off x="177098" y="1502720"/>
            <a:ext cx="2105077" cy="321503"/>
          </a:xfrm>
          <a:prstGeom prst="leftArrow">
            <a:avLst>
              <a:gd name="adj1" fmla="val 76120"/>
              <a:gd name="adj2" fmla="val 5620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Центр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км)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72078">
            <a:off x="5715933" y="3282573"/>
            <a:ext cx="1309465" cy="970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5703" y="360686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Завод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72078">
            <a:off x="1961229" y="2595827"/>
            <a:ext cx="2577219" cy="1098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1880" y="30650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Парк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72078">
            <a:off x="6792981" y="1324020"/>
            <a:ext cx="2423600" cy="2181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9992" y="217514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Жилые кварталы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3656452" y="276972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2055" y="1159483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важные на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В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аш взгляд объекты: направление основного трафика, ближайшие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а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втомобильные ДЦ, Крупные торговые центры и т.д. и т.п.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85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83671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 smtClean="0"/>
              <a:t>Layout</a:t>
            </a:r>
            <a:r>
              <a:rPr lang="en-US" sz="2400" dirty="0" smtClean="0"/>
              <a:t> </a:t>
            </a:r>
            <a:r>
              <a:rPr lang="ru-RU" sz="2400" dirty="0" smtClean="0"/>
              <a:t>/</a:t>
            </a:r>
            <a:r>
              <a:rPr lang="en-US" sz="2400" dirty="0" smtClean="0"/>
              <a:t> </a:t>
            </a:r>
            <a:r>
              <a:rPr lang="ru-RU" sz="2400" dirty="0" smtClean="0"/>
              <a:t>Схема </a:t>
            </a:r>
            <a:r>
              <a:rPr lang="ru-RU" sz="2400" dirty="0"/>
              <a:t>генерального плана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410508" y="192806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2122" y="5661126"/>
            <a:ext cx="257624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Mercedes-Benz 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768865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393150" y="566112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328716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343393" y="5661126"/>
            <a:ext cx="1561571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Infinity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581117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35416" y="5661126"/>
            <a:ext cx="109378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29363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745" y="764704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Layout / </a:t>
            </a:r>
            <a:r>
              <a:rPr lang="ru-RU" sz="2400" dirty="0" smtClean="0"/>
              <a:t>Планировка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6049226" y="264814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2062"/>
              </p:ext>
            </p:extLst>
          </p:nvPr>
        </p:nvGraphicFramePr>
        <p:xfrm>
          <a:off x="272481" y="893756"/>
          <a:ext cx="3354372" cy="2578608"/>
        </p:xfrm>
        <a:graphic>
          <a:graphicData uri="http://schemas.openxmlformats.org/drawingml/2006/table">
            <a:tbl>
              <a:tblPr/>
              <a:tblGrid>
                <a:gridCol w="1326147"/>
                <a:gridCol w="2028225"/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24" y="1490036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3D </a:t>
            </a:r>
            <a:r>
              <a:rPr lang="en-US" sz="2400" dirty="0" smtClean="0"/>
              <a:t>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203429" y="2218468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</a:t>
            </a:r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справа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слева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01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4043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Company </a:t>
            </a:r>
            <a:r>
              <a:rPr lang="en-US" sz="2400" dirty="0" smtClean="0"/>
              <a:t>profile / </a:t>
            </a:r>
            <a:r>
              <a:rPr lang="ru-RU" sz="2400" dirty="0" smtClean="0"/>
              <a:t>Общая </a:t>
            </a:r>
            <a:r>
              <a:rPr lang="ru-RU" sz="2400" dirty="0"/>
              <a:t>информация о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02763"/>
              </p:ext>
            </p:extLst>
          </p:nvPr>
        </p:nvGraphicFramePr>
        <p:xfrm>
          <a:off x="272480" y="790992"/>
          <a:ext cx="9360001" cy="2287476"/>
        </p:xfrm>
        <a:graphic>
          <a:graphicData uri="http://schemas.openxmlformats.org/drawingml/2006/table">
            <a:tbl>
              <a:tblPr/>
              <a:tblGrid>
                <a:gridCol w="2338944"/>
                <a:gridCol w="4357950"/>
                <a:gridCol w="726302"/>
                <a:gridCol w="1936805"/>
              </a:tblGrid>
              <a:tr h="30781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ИНН: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Кадастровый номер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8237"/>
              </p:ext>
            </p:extLst>
          </p:nvPr>
        </p:nvGraphicFramePr>
        <p:xfrm>
          <a:off x="272480" y="3190116"/>
          <a:ext cx="9360000" cy="3021826"/>
        </p:xfrm>
        <a:graphic>
          <a:graphicData uri="http://schemas.openxmlformats.org/drawingml/2006/table">
            <a:tbl>
              <a:tblPr/>
              <a:tblGrid>
                <a:gridCol w="2338944"/>
                <a:gridCol w="1939608"/>
                <a:gridCol w="1611200"/>
                <a:gridCol w="1853528"/>
                <a:gridCol w="1616720"/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178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video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(видео)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520" y="836712"/>
            <a:ext cx="936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</a:rPr>
              <a:t>Необходимо сделать достаточное количество фотографий и видеозаписей </a:t>
            </a:r>
            <a:r>
              <a:rPr lang="ru-RU" sz="2400" dirty="0">
                <a:latin typeface="Calibri Light" panose="020F0302020204030204" pitchFamily="34" charset="0"/>
              </a:rPr>
              <a:t>предлагаемого участка/здания и выложите </a:t>
            </a:r>
            <a:r>
              <a:rPr lang="ru-RU" sz="2400" dirty="0" smtClean="0">
                <a:latin typeface="Calibri Light" panose="020F0302020204030204" pitchFamily="34" charset="0"/>
              </a:rPr>
              <a:t>их </a:t>
            </a:r>
            <a:r>
              <a:rPr lang="ru-RU" sz="2400" dirty="0">
                <a:latin typeface="Calibri Light" panose="020F0302020204030204" pitchFamily="34" charset="0"/>
              </a:rPr>
              <a:t>на облачный сервис хранения данных (например </a:t>
            </a:r>
            <a:r>
              <a:rPr lang="ru-RU" sz="2400" dirty="0" smtClean="0">
                <a:latin typeface="Calibri Light" panose="020F0302020204030204" pitchFamily="34" charset="0"/>
              </a:rPr>
              <a:t>Яндекс Диск</a:t>
            </a:r>
            <a:r>
              <a:rPr lang="ru-RU" sz="2400" dirty="0">
                <a:latin typeface="Calibri Light" panose="020F0302020204030204" pitchFamily="34" charset="0"/>
              </a:rPr>
              <a:t>).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Приложить </a:t>
            </a:r>
            <a:r>
              <a:rPr lang="ru-RU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ссылку на </a:t>
            </a:r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данные материалы. </a:t>
            </a:r>
            <a:endParaRPr lang="ru-RU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9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Timeline</a:t>
            </a:r>
            <a:r>
              <a:rPr lang="en-US" sz="2400" dirty="0" smtClean="0"/>
              <a:t> / </a:t>
            </a:r>
            <a:r>
              <a:rPr lang="ru-RU" sz="2400" dirty="0" smtClean="0"/>
              <a:t>Сроки </a:t>
            </a:r>
            <a:r>
              <a:rPr lang="ru-RU" sz="2400" dirty="0"/>
              <a:t>ввода объекта в эксплуатацию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914"/>
              </p:ext>
            </p:extLst>
          </p:nvPr>
        </p:nvGraphicFramePr>
        <p:xfrm>
          <a:off x="272480" y="816243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/>
                <a:gridCol w="1872152"/>
                <a:gridCol w="1872152"/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List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 smtClean="0"/>
              <a:t>documents</a:t>
            </a:r>
            <a:r>
              <a:rPr lang="en-US" sz="2400" dirty="0" smtClean="0"/>
              <a:t> / </a:t>
            </a:r>
            <a:r>
              <a:rPr lang="ru-RU" sz="2400" dirty="0" smtClean="0"/>
              <a:t>Список </a:t>
            </a:r>
            <a:r>
              <a:rPr lang="ru-RU" sz="2400" dirty="0"/>
              <a:t>необходимых документов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520" y="764704"/>
            <a:ext cx="844494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здание;</a:t>
            </a:r>
            <a:endParaRPr lang="en-US" sz="1200" dirty="0" smtClean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</a:t>
            </a:r>
            <a:r>
              <a:rPr lang="ru-RU" sz="1200" dirty="0">
                <a:latin typeface="Calibri Light" panose="020F0302020204030204" pitchFamily="34" charset="0"/>
              </a:rPr>
              <a:t>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Документ</a:t>
            </a:r>
            <a:r>
              <a:rPr lang="ru-RU" sz="1200" dirty="0">
                <a:latin typeface="Calibri Light" panose="020F0302020204030204" pitchFamily="34" charset="0"/>
              </a:rPr>
              <a:t>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Баланс (форма №1) и отчет о прибылях и убытках (форма №2) со штампами НИ за последние 2 года и квартальные </a:t>
            </a:r>
            <a:r>
              <a:rPr lang="ru-RU" sz="1200" dirty="0" smtClean="0">
                <a:latin typeface="Calibri Light" panose="020F0302020204030204" pitchFamily="34" charset="0"/>
              </a:rPr>
              <a:t>отчеты</a:t>
            </a:r>
          </a:p>
          <a:p>
            <a:pPr lvl="0"/>
            <a:r>
              <a:rPr lang="ru-RU" sz="1200" dirty="0" smtClean="0">
                <a:latin typeface="Calibri Light" panose="020F0302020204030204" pitchFamily="34" charset="0"/>
              </a:rPr>
              <a:t>       текущего </a:t>
            </a:r>
            <a:r>
              <a:rPr lang="ru-RU" sz="1200" dirty="0">
                <a:latin typeface="Calibri Light" panose="020F0302020204030204" pitchFamily="34" charset="0"/>
              </a:rPr>
              <a:t>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Расшифровку дебиторской и кредиторской задолженности;</a:t>
            </a:r>
            <a:endParaRPr lang="ru-RU" sz="1200" dirty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по займам и кредитам: банковские ли это кредиты, в какой валюте,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Копии </a:t>
            </a:r>
            <a:r>
              <a:rPr lang="ru-RU" sz="1200" dirty="0">
                <a:latin typeface="Calibri Light" panose="020F0302020204030204" pitchFamily="34" charset="0"/>
              </a:rPr>
              <a:t>паспортов генерального директора и главного бухгалтера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Свидетельства из Министерства по налогам и сборам о регистрации изменений в учредительных </a:t>
            </a:r>
            <a:r>
              <a:rPr lang="ru-RU" sz="1200" dirty="0" smtClean="0">
                <a:latin typeface="Calibri Light" panose="020F0302020204030204" pitchFamily="34" charset="0"/>
              </a:rPr>
              <a:t>документах</a:t>
            </a:r>
          </a:p>
          <a:p>
            <a:pPr lvl="0"/>
            <a:r>
              <a:rPr lang="ru-RU" sz="1200" dirty="0">
                <a:latin typeface="Calibri Light" panose="020F0302020204030204" pitchFamily="34" charset="0"/>
              </a:rPr>
              <a:t> </a:t>
            </a:r>
            <a:r>
              <a:rPr lang="ru-RU" sz="1200" dirty="0" smtClean="0">
                <a:latin typeface="Calibri Light" panose="020F0302020204030204" pitchFamily="34" charset="0"/>
              </a:rPr>
              <a:t>      </a:t>
            </a:r>
            <a:r>
              <a:rPr lang="ru-RU" sz="1200" dirty="0">
                <a:latin typeface="Calibri Light" panose="020F0302020204030204" pitchFamily="34" charset="0"/>
              </a:rPr>
              <a:t>(адреса и т.п. - если они были) или о регистрации изменений, не связанных с внесением в учредительные документы.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ru-RU" sz="1200" dirty="0">
                <a:latin typeface="Calibri Light" panose="020F0302020204030204" pitchFamily="34" charset="0"/>
              </a:rPr>
              <a:t>Выписка из ЕГРЮЛ (срок выдачи не позднее 10 дней к дате предъявления).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0" y="4422254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 Light" panose="020F0302020204030204" pitchFamily="34" charset="0"/>
              </a:rPr>
              <a:t>Каждый из вышеперечисленных документов должен </a:t>
            </a:r>
            <a:r>
              <a:rPr lang="ru-RU" sz="1400" b="1" dirty="0">
                <a:latin typeface="Calibri Light" panose="020F0302020204030204" pitchFamily="34" charset="0"/>
              </a:rPr>
              <a:t>быть </a:t>
            </a:r>
            <a:r>
              <a:rPr lang="ru-RU" sz="1400" b="1" dirty="0" smtClean="0">
                <a:latin typeface="Calibri Light" panose="020F0302020204030204" pitchFamily="34" charset="0"/>
              </a:rPr>
              <a:t>представлен </a:t>
            </a:r>
            <a:r>
              <a:rPr lang="ru-RU" sz="1400" b="1" dirty="0">
                <a:latin typeface="Calibri Light" panose="020F0302020204030204" pitchFamily="34" charset="0"/>
              </a:rPr>
              <a:t>в форме </a:t>
            </a:r>
            <a:r>
              <a:rPr lang="ru-RU" sz="1400" b="1" dirty="0" smtClean="0">
                <a:latin typeface="Calibri Light" panose="020F0302020204030204" pitchFamily="34" charset="0"/>
              </a:rPr>
              <a:t>отдельного электронного файла, содержащего цветную отсканированную копию. Принимаются </a:t>
            </a:r>
            <a:r>
              <a:rPr lang="ru-RU" sz="1400" b="1" dirty="0">
                <a:latin typeface="Calibri Light" panose="020F0302020204030204" pitchFamily="34" charset="0"/>
              </a:rPr>
              <a:t>только </a:t>
            </a:r>
            <a:r>
              <a:rPr lang="ru-RU" sz="1400" b="1" dirty="0" smtClean="0">
                <a:latin typeface="Calibri Light" panose="020F0302020204030204" pitchFamily="34" charset="0"/>
              </a:rPr>
              <a:t>копии с </a:t>
            </a:r>
            <a:r>
              <a:rPr lang="ru-RU" sz="1400" b="1" dirty="0">
                <a:latin typeface="Calibri Light" panose="020F0302020204030204" pitchFamily="34" charset="0"/>
              </a:rPr>
              <a:t>оригиналов документов</a:t>
            </a:r>
            <a:r>
              <a:rPr lang="ru-RU" sz="1400" b="1" dirty="0" smtClean="0">
                <a:latin typeface="Calibri Light" panose="020F0302020204030204" pitchFamily="34" charset="0"/>
              </a:rPr>
              <a:t>. Без предоставленных документов заявка рассматриваться не будет.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80" y="5229200"/>
            <a:ext cx="919300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Shareholders</a:t>
            </a:r>
            <a:r>
              <a:rPr lang="ru-RU" sz="2400" dirty="0"/>
              <a:t> </a:t>
            </a:r>
            <a:r>
              <a:rPr lang="ru-RU" sz="2400" dirty="0" err="1" smtClean="0"/>
              <a:t>information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об учредителях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4773"/>
              </p:ext>
            </p:extLst>
          </p:nvPr>
        </p:nvGraphicFramePr>
        <p:xfrm>
          <a:off x="272480" y="819171"/>
          <a:ext cx="9360001" cy="5434576"/>
        </p:xfrm>
        <a:graphic>
          <a:graphicData uri="http://schemas.openxmlformats.org/drawingml/2006/table">
            <a:tbl>
              <a:tblPr/>
              <a:tblGrid>
                <a:gridCol w="2674594"/>
                <a:gridCol w="2284180"/>
                <a:gridCol w="2284180"/>
                <a:gridCol w="2117047"/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Organizational structure of </a:t>
            </a:r>
            <a:r>
              <a:rPr lang="en-US" sz="2400" dirty="0" smtClean="0"/>
              <a:t>Holding / C</a:t>
            </a:r>
            <a:r>
              <a:rPr lang="ru-RU" sz="2400" dirty="0" smtClean="0"/>
              <a:t>труктура</a:t>
            </a:r>
            <a:r>
              <a:rPr lang="en-US" sz="2400" dirty="0" smtClean="0"/>
              <a:t> </a:t>
            </a:r>
            <a:r>
              <a:rPr lang="ru-RU" sz="2400" dirty="0" smtClean="0"/>
              <a:t>холдинга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836712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/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Management/</a:t>
            </a:r>
            <a:r>
              <a:rPr lang="ru-RU" sz="2400" dirty="0" smtClean="0"/>
              <a:t>Управляющий персонал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4175"/>
              </p:ext>
            </p:extLst>
          </p:nvPr>
        </p:nvGraphicFramePr>
        <p:xfrm>
          <a:off x="272480" y="784881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/>
                <a:gridCol w="2471929"/>
                <a:gridCol w="2471929"/>
                <a:gridCol w="2471929"/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Organizational</a:t>
            </a:r>
            <a:r>
              <a:rPr lang="ru-RU" sz="2400" dirty="0"/>
              <a:t> </a:t>
            </a:r>
            <a:r>
              <a:rPr lang="ru-RU" sz="2400" dirty="0" err="1" smtClean="0"/>
              <a:t>structure</a:t>
            </a:r>
            <a:r>
              <a:rPr lang="en-US" sz="2400" dirty="0" smtClean="0"/>
              <a:t>/</a:t>
            </a:r>
            <a:r>
              <a:rPr lang="ru-RU" sz="2400" dirty="0" smtClean="0"/>
              <a:t>Организационная </a:t>
            </a:r>
            <a:r>
              <a:rPr lang="ru-RU" sz="2400" dirty="0"/>
              <a:t>структура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368300" y="836712"/>
            <a:ext cx="4857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3"/>
          <p:cNvSpPr/>
          <p:nvPr/>
        </p:nvSpPr>
        <p:spPr>
          <a:xfrm rot="20057490">
            <a:off x="3744970" y="336822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solidFill>
                <a:prstClr val="white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 smtClean="0"/>
              <a:t>profile</a:t>
            </a:r>
            <a:r>
              <a:rPr lang="ru-RU" sz="2400" dirty="0" smtClean="0"/>
              <a:t> / Данные </a:t>
            </a:r>
            <a:r>
              <a:rPr lang="ru-RU" sz="2400" dirty="0"/>
              <a:t>по существующему бизнесу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49414"/>
              </p:ext>
            </p:extLst>
          </p:nvPr>
        </p:nvGraphicFramePr>
        <p:xfrm>
          <a:off x="272480" y="762564"/>
          <a:ext cx="9360000" cy="5486434"/>
        </p:xfrm>
        <a:graphic>
          <a:graphicData uri="http://schemas.openxmlformats.org/drawingml/2006/table">
            <a:tbl>
              <a:tblPr/>
              <a:tblGrid>
                <a:gridCol w="2278956"/>
                <a:gridCol w="1770261"/>
                <a:gridCol w="1770261"/>
                <a:gridCol w="1770261"/>
                <a:gridCol w="1770261"/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2016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2017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2018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2019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2019,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plan</a:t>
            </a:r>
            <a:r>
              <a:rPr lang="ru-RU" sz="2400" dirty="0"/>
              <a:t> (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cars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)/Бизнес </a:t>
            </a:r>
            <a:r>
              <a:rPr lang="ru-RU" sz="2400" dirty="0"/>
              <a:t>план (продажи новых а/м)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38699"/>
              </p:ext>
            </p:extLst>
          </p:nvPr>
        </p:nvGraphicFramePr>
        <p:xfrm>
          <a:off x="272480" y="836712"/>
          <a:ext cx="9360001" cy="1385472"/>
        </p:xfrm>
        <a:graphic>
          <a:graphicData uri="http://schemas.openxmlformats.org/drawingml/2006/table">
            <a:tbl>
              <a:tblPr/>
              <a:tblGrid>
                <a:gridCol w="2952328"/>
                <a:gridCol w="1584176"/>
                <a:gridCol w="1512168"/>
                <a:gridCol w="1584176"/>
                <a:gridCol w="1727153"/>
              </a:tblGrid>
              <a:tr h="21021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New Cars Sales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Хендэ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Sales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83032"/>
              </p:ext>
            </p:extLst>
          </p:nvPr>
        </p:nvGraphicFramePr>
        <p:xfrm>
          <a:off x="272480" y="2348880"/>
          <a:ext cx="9360002" cy="3816427"/>
        </p:xfrm>
        <a:graphic>
          <a:graphicData uri="http://schemas.openxmlformats.org/drawingml/2006/table">
            <a:tbl>
              <a:tblPr/>
              <a:tblGrid>
                <a:gridCol w="234562"/>
                <a:gridCol w="1225555"/>
                <a:gridCol w="1579977"/>
                <a:gridCol w="1579977"/>
                <a:gridCol w="1579977"/>
                <a:gridCol w="1579977"/>
                <a:gridCol w="1579977"/>
              </a:tblGrid>
              <a:tr h="371882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</a:tr>
              <a:tr h="50667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 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9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Solaris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Creta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Elantra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Sonata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Tucson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Santa Fe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B</a:t>
            </a:r>
            <a:r>
              <a:rPr lang="en-US" sz="2400" dirty="0" smtClean="0"/>
              <a:t>P</a:t>
            </a:r>
            <a:r>
              <a:rPr lang="ru-RU" sz="2400" dirty="0" smtClean="0"/>
              <a:t> </a:t>
            </a:r>
            <a:r>
              <a:rPr lang="ru-RU" sz="2400" dirty="0" err="1"/>
              <a:t>After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 / Бизнес </a:t>
            </a:r>
            <a:r>
              <a:rPr lang="ru-RU" sz="2400" dirty="0"/>
              <a:t>план (послепродажное обслуживание)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59299"/>
              </p:ext>
            </p:extLst>
          </p:nvPr>
        </p:nvGraphicFramePr>
        <p:xfrm>
          <a:off x="272480" y="836712"/>
          <a:ext cx="9360000" cy="2253903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(Rub)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parts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Accessories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80" y="3163828"/>
            <a:ext cx="529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* - </a:t>
            </a:r>
            <a:r>
              <a:rPr lang="en-US" sz="1400" dirty="0" smtClean="0">
                <a:latin typeface="Calibri Light" panose="020F0302020204030204" pitchFamily="34" charset="0"/>
              </a:rPr>
              <a:t>Retail price /</a:t>
            </a:r>
            <a:r>
              <a:rPr lang="ru-RU" sz="1400" dirty="0" smtClean="0">
                <a:latin typeface="Calibri Light" panose="020F0302020204030204" pitchFamily="34" charset="0"/>
              </a:rPr>
              <a:t> указываются цены реализации конечным клиентам 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88082"/>
              </p:ext>
            </p:extLst>
          </p:nvPr>
        </p:nvGraphicFramePr>
        <p:xfrm>
          <a:off x="254516" y="3532039"/>
          <a:ext cx="9360000" cy="2489249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2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1719</Words>
  <Application>Microsoft Office PowerPoint</Application>
  <PresentationFormat>Лист A4 (210x297 мм)</PresentationFormat>
  <Paragraphs>582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Hyundai Sans Head</vt:lpstr>
      <vt:lpstr>Hyundai Sans Head Medium</vt:lpstr>
      <vt:lpstr>Hyundai Sans Text</vt:lpstr>
      <vt:lpstr>Тема Office</vt:lpstr>
      <vt:lpstr>Презентация PowerPoint</vt:lpstr>
      <vt:lpstr>Company profile / Общая информация о компании</vt:lpstr>
      <vt:lpstr>Shareholders information / Информация об учредителях</vt:lpstr>
      <vt:lpstr>Organizational structure of Holding / Cтруктура холдинга</vt:lpstr>
      <vt:lpstr>Management/Управляющий персонал</vt:lpstr>
      <vt:lpstr>Organizational structure/Организационная структура компании</vt:lpstr>
      <vt:lpstr>Business profile / Данные по существующему бизнесу</vt:lpstr>
      <vt:lpstr>Business plan (New cars sales)/Бизнес план (продажи новых а/м)</vt:lpstr>
      <vt:lpstr>BP After Sales / Бизнес план (послепродажное обслуживание)</vt:lpstr>
      <vt:lpstr>Бизнес план / Business Plan</vt:lpstr>
      <vt:lpstr>Application details / Информация о предложении</vt:lpstr>
      <vt:lpstr>Russia Map / Карта России</vt:lpstr>
      <vt:lpstr>City Map/Карта города (также нанесите расположение других брендов)</vt:lpstr>
      <vt:lpstr>District Map / Карта района</vt:lpstr>
      <vt:lpstr>General Layout / Схема генерального плана</vt:lpstr>
      <vt:lpstr>Layout / Планировка</vt:lpstr>
      <vt:lpstr>3D view / 3D вид</vt:lpstr>
      <vt:lpstr>Current view (photo) / Существующий вид (фото)</vt:lpstr>
      <vt:lpstr>Current view (photo) / Существующий вид (фото)</vt:lpstr>
      <vt:lpstr>Current view (photo) / Существующий вид (фото)</vt:lpstr>
      <vt:lpstr>Current view (video) / Существующий вид (видео)</vt:lpstr>
      <vt:lpstr>Timeline / Сроки ввода объекта в эксплуатацию</vt:lpstr>
      <vt:lpstr>List of required documents / Список необходимых документов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Vasil'ev Vyacheslav</cp:lastModifiedBy>
  <cp:revision>62</cp:revision>
  <cp:lastPrinted>2017-01-13T11:12:43Z</cp:lastPrinted>
  <dcterms:created xsi:type="dcterms:W3CDTF">2016-10-13T07:06:49Z</dcterms:created>
  <dcterms:modified xsi:type="dcterms:W3CDTF">2020-01-30T14:23:03Z</dcterms:modified>
</cp:coreProperties>
</file>